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15"/>
  </p:notesMasterIdLst>
  <p:handoutMasterIdLst>
    <p:handoutMasterId r:id="rId16"/>
  </p:handoutMasterIdLst>
  <p:sldIdLst>
    <p:sldId id="278" r:id="rId5"/>
    <p:sldId id="282" r:id="rId6"/>
    <p:sldId id="298" r:id="rId7"/>
    <p:sldId id="305" r:id="rId8"/>
    <p:sldId id="301" r:id="rId9"/>
    <p:sldId id="304" r:id="rId10"/>
    <p:sldId id="303" r:id="rId11"/>
    <p:sldId id="297" r:id="rId12"/>
    <p:sldId id="294" r:id="rId13"/>
    <p:sldId id="32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157" autoAdjust="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Sellapillai" userId="5a95c19abef8aa5e" providerId="LiveId" clId="{9E6A5C73-D4AB-43D0-A973-31DB087DC69C}"/>
    <pc:docChg chg="delSld">
      <pc:chgData name="Alexander Sellapillai" userId="5a95c19abef8aa5e" providerId="LiveId" clId="{9E6A5C73-D4AB-43D0-A973-31DB087DC69C}" dt="2025-06-14T13:32:11.379" v="0" actId="47"/>
      <pc:docMkLst>
        <pc:docMk/>
      </pc:docMkLst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2547630249" sldId="292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3217914930" sldId="295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3341647380" sldId="296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1553522463" sldId="300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1694032414" sldId="306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2196121315" sldId="307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2785414947" sldId="308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707502605" sldId="310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3405868037" sldId="311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3358670636" sldId="312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403607800" sldId="313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1372513484" sldId="314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3586317650" sldId="315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2765268907" sldId="316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148014585" sldId="317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2277166705" sldId="318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2509719018" sldId="319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2966361024" sldId="320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3604063435" sldId="322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3128994582" sldId="323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3520810713" sldId="324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2664442378" sldId="325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839607008" sldId="326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3360221458" sldId="327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369270594" sldId="329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1501706666" sldId="330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3446893185" sldId="331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2557971903" sldId="332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2355960608" sldId="333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185358251" sldId="334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1742286640" sldId="335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2861518505" sldId="336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3120444933" sldId="337"/>
        </pc:sldMkLst>
      </pc:sldChg>
      <pc:sldChg chg="del">
        <pc:chgData name="Alexander Sellapillai" userId="5a95c19abef8aa5e" providerId="LiveId" clId="{9E6A5C73-D4AB-43D0-A973-31DB087DC69C}" dt="2025-06-14T13:32:11.379" v="0" actId="47"/>
        <pc:sldMkLst>
          <pc:docMk/>
          <pc:sldMk cId="398082034" sldId="338"/>
        </pc:sldMkLst>
      </pc:sldChg>
      <pc:sldMasterChg chg="delSldLayout">
        <pc:chgData name="Alexander Sellapillai" userId="5a95c19abef8aa5e" providerId="LiveId" clId="{9E6A5C73-D4AB-43D0-A973-31DB087DC69C}" dt="2025-06-14T13:32:11.379" v="0" actId="47"/>
        <pc:sldMasterMkLst>
          <pc:docMk/>
          <pc:sldMasterMk cId="4222058729" sldId="2147483705"/>
        </pc:sldMasterMkLst>
        <pc:sldLayoutChg chg="del">
          <pc:chgData name="Alexander Sellapillai" userId="5a95c19abef8aa5e" providerId="LiveId" clId="{9E6A5C73-D4AB-43D0-A973-31DB087DC69C}" dt="2025-06-14T13:32:11.379" v="0" actId="47"/>
          <pc:sldLayoutMkLst>
            <pc:docMk/>
            <pc:sldMasterMk cId="4222058729" sldId="2147483705"/>
            <pc:sldLayoutMk cId="3940739189" sldId="214748372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6/14/2025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6/14/2025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FAF9D-70EF-6E0E-C65F-D5000DD4B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14BD10-4D40-5505-05DD-6C3422F8C7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C97D8D-5574-1E67-DF41-88FF89D30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33145-6439-A141-2A3A-9675DCD3D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8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4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52833-126D-5F09-36D0-0D7962C98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46E952-8085-7C89-1B0E-152A013D92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523EFC-A1BF-616A-80C2-D9BB337489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C382B-790F-2D7B-A8AD-D2CB6F6B92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66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DD15C-7D8F-5329-14AC-BF92767C4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2E93C3-C747-B87D-EC0A-F6DEBE46C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9F1FFB-B290-DB7C-59E5-A67791761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ABF39-7F0C-CDA7-C72E-9B7E86B3C0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86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E7B10-2B4E-5D30-E7D6-BBAF3CECF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B7941F-E083-30EB-A8E1-FEA8448557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560114-5C25-487C-5C44-B668C3DF9B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1559D-3AE6-F2FA-B09C-68597F302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9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30F15-574B-699D-1F66-60EC72AE3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238A65-353F-4290-6C1D-EA16200EC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DA1667-3875-014C-ADEF-3DCA752CD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9BD8B-6352-5FC0-CEB3-9827B92A09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477E5-7FF3-8FC3-E85C-5EE4D675B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4645B4-B8DA-2866-7681-3543161EF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897D13-34C4-7FEF-EBAB-2A6B67150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06401-4D32-0404-7861-8EB8CAA48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13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D2F7A-8441-20B7-7F74-1EF977238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92C57D-0472-9061-CD7B-C5F74F1B1A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F718AB-1C91-B9A9-EC04-FD77D66F0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3AD9D-A1E2-ABD4-798F-3EC8021FD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92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3AF21-7BDF-12C1-3FE4-BCDA00E6F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F5D72D-F6AB-A8D6-9251-6DC0C6B17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B95BF2-4D09-BAC6-9124-11D4655CC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BE1ED-339D-777E-1B69-7494D441D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7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56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06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192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Freeform: Shape 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Freeform: Shape 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765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87E98C0-6053-9701-92D0-4EF9ADBC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9063019" y="746716"/>
            <a:ext cx="3597052" cy="2615018"/>
            <a:chOff x="4541453" y="3199533"/>
            <a:chExt cx="3597052" cy="2615018"/>
          </a:xfrm>
        </p:grpSpPr>
        <p:sp>
          <p:nvSpPr>
            <p:cNvPr id="8" name="Freeform: Shape 38">
              <a:extLst>
                <a:ext uri="{FF2B5EF4-FFF2-40B4-BE49-F238E27FC236}">
                  <a16:creationId xmlns:a16="http://schemas.microsoft.com/office/drawing/2014/main" id="{C32B1A1D-760B-9D3D-A869-E50FC962A629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2EF78B-5BDF-8632-B9B1-087DB042EEC7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0" name="Freeform: Shape 32">
                <a:extLst>
                  <a:ext uri="{FF2B5EF4-FFF2-40B4-BE49-F238E27FC236}">
                    <a16:creationId xmlns:a16="http://schemas.microsoft.com/office/drawing/2014/main" id="{5C54B3E8-515B-0865-9321-DB3793A622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E92718-2CCD-B15D-8DE5-46285BEA256B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EA0B78B-84F0-8B85-40E8-678689DC1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23112" y="5088958"/>
            <a:ext cx="1335600" cy="1262947"/>
            <a:chOff x="10145015" y="2343978"/>
            <a:chExt cx="1335600" cy="1262947"/>
          </a:xfrm>
        </p:grpSpPr>
        <p:sp>
          <p:nvSpPr>
            <p:cNvPr id="20" name="Freeform: Shape 25">
              <a:extLst>
                <a:ext uri="{FF2B5EF4-FFF2-40B4-BE49-F238E27FC236}">
                  <a16:creationId xmlns:a16="http://schemas.microsoft.com/office/drawing/2014/main" id="{2E5D7C6F-BF77-9B7D-5B12-7AF3ED280B43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A599EE6-2673-0AD8-EAE0-45C79326015E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498474"/>
            <a:ext cx="7960421" cy="145021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4000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343" y="2103039"/>
            <a:ext cx="7929940" cy="39796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6D26C0-4AFC-33CC-99BE-317E9A844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6680"/>
            <a:ext cx="9144000" cy="22860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9840"/>
            <a:ext cx="9144000" cy="2286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2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anchor="b" anchorCtr="0">
            <a:no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 sz="1200">
                <a:solidFill>
                  <a:schemeClr val="tx1"/>
                </a:solidFill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88" y="0"/>
            <a:ext cx="609599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7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50801"/>
            <a:ext cx="11090275" cy="12373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3720" y="1917065"/>
            <a:ext cx="2921000" cy="42976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48759" y="1917065"/>
            <a:ext cx="7591799" cy="429768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15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831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FC6ED4-22DD-0C3B-D15A-218307AB6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E4CD0F67-4BE8-1120-FCAE-806F9E18DD5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B74B85-E3CB-E24E-54C6-AB161411D93A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Freeform: Shape 21">
            <a:extLst>
              <a:ext uri="{FF2B5EF4-FFF2-40B4-BE49-F238E27FC236}">
                <a16:creationId xmlns:a16="http://schemas.microsoft.com/office/drawing/2014/main" id="{5781DEED-6608-D622-CA5E-C91FD8645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1965095"/>
            <a:ext cx="5435600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B946DE-F802-2F36-2789-09D7F86040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01305" y="1965095"/>
            <a:ext cx="5339397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5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3463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0961"/>
            <a:ext cx="11090275" cy="11865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8186-3489-427F-79D0-B784440236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1" y="1917064"/>
            <a:ext cx="11090275" cy="42976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68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65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35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86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133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43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23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35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5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350" y="1085808"/>
            <a:ext cx="5145438" cy="18438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 rSeries Learning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Alexander 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BC432-5395-F840-1DFD-A68E2DE99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01" y="3799948"/>
            <a:ext cx="1457940" cy="17529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1C34FC-D1DB-1C69-D3FF-5344E0539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16" y="3882142"/>
            <a:ext cx="5708094" cy="1988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267F27-F946-CAD7-4B71-86DE6A7A5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16" y="987508"/>
            <a:ext cx="5708094" cy="26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973EDDC-0AD0-8A99-1575-8FAB485F4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37579D-6EF8-D1BA-6A2E-9AA3CAFB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78" y="737016"/>
            <a:ext cx="10852559" cy="18438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continue by watching the next video.</a:t>
            </a:r>
            <a:b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Next video is - rSeries Basic Setup – Thank you!!!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BF06FC-C54C-1639-5252-BB3A4B769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901" y="3799948"/>
            <a:ext cx="1457940" cy="17529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28F8B6-2653-1892-F43C-06C7B6836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92" y="3137687"/>
            <a:ext cx="5708094" cy="26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5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BE93-0252-3CC3-B567-14EC47EB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6" y="2978436"/>
            <a:ext cx="3047880" cy="5105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    </a:t>
            </a:r>
            <a:r>
              <a:rPr lang="en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3300546" y="239505"/>
            <a:ext cx="8009478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iSeries to rSeries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F5OS Basic Setup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F5OS Upgrade Procedure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VLAN and LAG Configuration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Configure VLANs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Configure LAG (Link Aggregation Group)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Assign VLANs to the LAG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Tenant OS Deployment Preparation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Tenant OS Deployment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rSeries Tenant Basic Setup</a:t>
            </a: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marR="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High Availability (HA) in rSeries Tenants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Best Practices for rSeries Tenant HA</a:t>
            </a:r>
          </a:p>
          <a:p>
            <a:pPr marL="1485900" lvl="2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rSeries Tenant HA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66504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DB9D1F2-1F5B-94DF-BAA4-A8523BBB6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20A0292-F5A6-2861-AD03-FFA752E0A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216" y="3014819"/>
            <a:ext cx="6048999" cy="429470"/>
          </a:xfrm>
        </p:spPr>
        <p:txBody>
          <a:bodyPr vert="horz" wrap="square" lIns="0" tIns="0" rIns="0" bIns="0" rtlCol="0" anchor="t" anchorCtr="0"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01 -  iSeries to rSeries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5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F880898-608D-C226-A2B9-88F59CE9E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C333BDF-BC73-9428-571E-91297A58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203" y="287584"/>
            <a:ext cx="6901827" cy="42947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iSeries to rSeries :  iSeries Non-Virtualized Model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332738-4998-973B-37D3-3CB378089527}"/>
              </a:ext>
            </a:extLst>
          </p:cNvPr>
          <p:cNvSpPr txBox="1"/>
          <p:nvPr/>
        </p:nvSpPr>
        <p:spPr>
          <a:xfrm>
            <a:off x="5711868" y="811737"/>
            <a:ext cx="52513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iSeries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TMOS runs directly on F5 bare-metal hardware.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responsible for configuring and monitoring interfaces and trunks.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Virtualization is not mandatory in TMOS. In fact, it is an add-on licensed feature in iSeries platforms.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AF2136C-CD8B-F9F3-6CF3-3B67D0152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523" y="1157710"/>
            <a:ext cx="3414840" cy="2271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13316C-9EA2-DCF8-B958-F3AFEAF0D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97" y="3562154"/>
            <a:ext cx="11145805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9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A6B5ACE-CF4C-1AB4-C0B0-ECBB9C373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DDDDCB4-592C-D7A3-28EA-7BB576BD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909" y="137473"/>
            <a:ext cx="10913551" cy="42947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iSeries to rSeries :  iSeries Virtualized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38D7AE-9834-2A05-CAB6-3E8553873A91}"/>
              </a:ext>
            </a:extLst>
          </p:cNvPr>
          <p:cNvSpPr txBox="1"/>
          <p:nvPr/>
        </p:nvSpPr>
        <p:spPr>
          <a:xfrm>
            <a:off x="5894443" y="1427732"/>
            <a:ext cx="582297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TMOS is the platform OS that runs directly on F5 iSeries hardware (bare metal).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err="1"/>
              <a:t>vCMP</a:t>
            </a:r>
            <a:r>
              <a:rPr lang="en-GB" sz="1600" dirty="0"/>
              <a:t> is a licensed module within TMOS that enables virtualization.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When </a:t>
            </a:r>
            <a:r>
              <a:rPr lang="en-GB" sz="1600" dirty="0" err="1"/>
              <a:t>vCMP</a:t>
            </a:r>
            <a:r>
              <a:rPr lang="en-GB" sz="1600" dirty="0"/>
              <a:t> is enabled, TMOS becomes the </a:t>
            </a:r>
            <a:r>
              <a:rPr lang="en-GB" sz="1600" dirty="0" err="1"/>
              <a:t>vCMP</a:t>
            </a:r>
            <a:r>
              <a:rPr lang="en-GB" sz="1600" dirty="0"/>
              <a:t> Host (hypervisor role).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The </a:t>
            </a:r>
            <a:r>
              <a:rPr lang="en-GB" sz="1600" dirty="0" err="1"/>
              <a:t>vCMP</a:t>
            </a:r>
            <a:r>
              <a:rPr lang="en-GB" sz="1600" dirty="0"/>
              <a:t> Host virtualizes the system into multiple </a:t>
            </a:r>
            <a:r>
              <a:rPr lang="en-GB" sz="1600" dirty="0" err="1"/>
              <a:t>vCMP</a:t>
            </a:r>
            <a:r>
              <a:rPr lang="en-GB" sz="1600" dirty="0"/>
              <a:t> Guests, each of which runs a dedicated TMOS instance (you can only run TMOS as a guest OS).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Interfaces, trunks, and VLANs are configured and monitored at the </a:t>
            </a:r>
            <a:r>
              <a:rPr lang="en-GB" sz="1600" dirty="0" err="1"/>
              <a:t>vCMP</a:t>
            </a:r>
            <a:r>
              <a:rPr lang="en-GB" sz="1600" dirty="0"/>
              <a:t> Host level and assigned to guests as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Guests inherit only the vlans they are allowed to access. 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98C580-9CA5-3484-D727-10FFA6B03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21" y="3823954"/>
            <a:ext cx="4274144" cy="28417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200DF5-E932-FF54-4D97-5EAABABE2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21" y="385446"/>
            <a:ext cx="5668166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2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DAB1E77-7F10-58F9-8115-D4020305D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A9D7BDDE-6118-E953-605A-8C3EB03F0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137473"/>
            <a:ext cx="10913551" cy="42947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iSeries to rSeries :  rSeries must virtualized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29765E-D881-FF5A-61CB-3A70EA3E25D3}"/>
              </a:ext>
            </a:extLst>
          </p:cNvPr>
          <p:cNvSpPr txBox="1"/>
          <p:nvPr/>
        </p:nvSpPr>
        <p:spPr>
          <a:xfrm>
            <a:off x="5825740" y="1609565"/>
            <a:ext cx="545677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rSeries</a:t>
            </a:r>
            <a:r>
              <a:rPr lang="en-US" sz="18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800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TMOS cannot run on F5 bare metal hardware and Virtualization is mandatory using F5OS. TMOS will run as tenant.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is always F5OS run on bare metal hardware to virtualize the platform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F5OS will configure and monitor the interfaces and trunks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FB049AA-BA8E-BC74-DD00-9EDC34C33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56" y="3816487"/>
            <a:ext cx="4410075" cy="28452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F71856-A8C5-81C4-1593-8140FFED7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46" y="642732"/>
            <a:ext cx="4372585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0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66B693C-3F58-3529-3DBD-D469BA707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F3B32D-7CFD-D67D-CA2F-D78CE1B23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909" y="137473"/>
            <a:ext cx="10913551" cy="42947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iSeries to rSeries :  rSeries Virtualized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ACAD8F-C299-33B3-EAA3-2C078E627B37}"/>
              </a:ext>
            </a:extLst>
          </p:cNvPr>
          <p:cNvSpPr txBox="1"/>
          <p:nvPr/>
        </p:nvSpPr>
        <p:spPr>
          <a:xfrm>
            <a:off x="6004179" y="679570"/>
            <a:ext cx="5989104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TMOS cannot run directly on F5 rSeries bare metal hardware.  Virtualization is mandatory, and the platform must run </a:t>
            </a:r>
            <a:r>
              <a:rPr lang="en-US" dirty="0"/>
              <a:t>new “</a:t>
            </a:r>
            <a:r>
              <a:rPr lang="en-US" sz="1600" dirty="0">
                <a:solidFill>
                  <a:srgbClr val="FFFF00"/>
                </a:solidFill>
              </a:rPr>
              <a:t>Kubernetes-based platform layer called F5OS”</a:t>
            </a:r>
            <a:r>
              <a:rPr lang="en-GB" sz="1600" dirty="0">
                <a:solidFill>
                  <a:srgbClr val="FFFF00"/>
                </a:solidFill>
              </a:rPr>
              <a:t> </a:t>
            </a:r>
            <a:r>
              <a:rPr lang="en-GB" sz="1600" dirty="0"/>
              <a:t>as the base operating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“</a:t>
            </a:r>
            <a:r>
              <a:rPr lang="en-GB" sz="1600" dirty="0">
                <a:solidFill>
                  <a:srgbClr val="FFFF00"/>
                </a:solidFill>
              </a:rPr>
              <a:t>Modernized F5OS </a:t>
            </a:r>
            <a:r>
              <a:rPr lang="en-US" sz="1600" dirty="0">
                <a:solidFill>
                  <a:srgbClr val="FFFF00"/>
                </a:solidFill>
              </a:rPr>
              <a:t>Built-in with a micro services-based architecture”</a:t>
            </a:r>
            <a:r>
              <a:rPr lang="en-US" b="1" dirty="0"/>
              <a:t>. It </a:t>
            </a:r>
            <a:r>
              <a:rPr lang="en-GB" sz="1600" dirty="0"/>
              <a:t>runs natively on the hardware and acts as the platform OS, providing virtualization services and system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TMOS runs as a tenant (guest) inside F5OS and cannot run without F5OS on rSeries.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Also, F5OS supports multiple mixed tenants, such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    Traditional BIG-IP (TMOS) tenants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    BIG-IP Next tenants (microservices-based)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All hardware-level networking configuration - including interfaces, Link Aggregation Groups (LAGs, not called trunks anymore), and VLANs - is done at the F5OS platform layer.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Tenants are assigned only the VLANs they are allowed to use, and cannot directly configure or monitor physical interfaces or LAGs.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B6BF08-682D-686E-CD2A-DABE417B4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17" y="3515151"/>
            <a:ext cx="5439261" cy="2874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E5B03-9DF6-F7E1-749D-44C9CCF87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31" y="1003434"/>
            <a:ext cx="5666747" cy="207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9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BB8D02D-C971-D8C2-5B0D-63496C0CB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6294CA1-913D-5CB5-AE79-454010FAF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5" y="137472"/>
            <a:ext cx="10913551" cy="417331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iSeries to rSeries – Both support virtualization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F23EBE9-C60E-4BF4-52F7-2EEA3C637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84" y="893063"/>
            <a:ext cx="4610743" cy="52109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5E46E1F-0FE1-5937-589E-8469B0EF1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026" y="904883"/>
            <a:ext cx="4648849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E2152C6-7503-F9C7-AECC-0FB92F7C9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1259D03-862A-2D28-87DE-2190F861F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24" y="137472"/>
            <a:ext cx="10913551" cy="681397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iSeries to rSeries – Comparison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F453640-1516-F244-81DC-3736D8690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547551"/>
              </p:ext>
            </p:extLst>
          </p:nvPr>
        </p:nvGraphicFramePr>
        <p:xfrm>
          <a:off x="400944" y="681251"/>
          <a:ext cx="11390112" cy="603927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847528">
                  <a:extLst>
                    <a:ext uri="{9D8B030D-6E8A-4147-A177-3AD203B41FA5}">
                      <a16:colId xmlns:a16="http://schemas.microsoft.com/office/drawing/2014/main" val="1330544128"/>
                    </a:ext>
                  </a:extLst>
                </a:gridCol>
                <a:gridCol w="2847528">
                  <a:extLst>
                    <a:ext uri="{9D8B030D-6E8A-4147-A177-3AD203B41FA5}">
                      <a16:colId xmlns:a16="http://schemas.microsoft.com/office/drawing/2014/main" val="3368415313"/>
                    </a:ext>
                  </a:extLst>
                </a:gridCol>
                <a:gridCol w="2847528">
                  <a:extLst>
                    <a:ext uri="{9D8B030D-6E8A-4147-A177-3AD203B41FA5}">
                      <a16:colId xmlns:a16="http://schemas.microsoft.com/office/drawing/2014/main" val="3705937397"/>
                    </a:ext>
                  </a:extLst>
                </a:gridCol>
                <a:gridCol w="2847528">
                  <a:extLst>
                    <a:ext uri="{9D8B030D-6E8A-4147-A177-3AD203B41FA5}">
                      <a16:colId xmlns:a16="http://schemas.microsoft.com/office/drawing/2014/main" val="1484630269"/>
                    </a:ext>
                  </a:extLst>
                </a:gridCol>
              </a:tblGrid>
              <a:tr h="287636">
                <a:tc>
                  <a:txBody>
                    <a:bodyPr/>
                    <a:lstStyle/>
                    <a:p>
                      <a:r>
                        <a:rPr lang="en-US" sz="1400" b="1"/>
                        <a:t>Feature</a:t>
                      </a:r>
                      <a:endParaRPr lang="en-US" sz="1400"/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iSeries (Bare Metal)</a:t>
                      </a:r>
                      <a:endParaRPr lang="en-US" sz="1400" dirty="0"/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iSeries with vCMP</a:t>
                      </a:r>
                      <a:endParaRPr lang="en-US" sz="1400"/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rSeries with F5OS</a:t>
                      </a:r>
                      <a:endParaRPr lang="en-US" sz="1400"/>
                    </a:p>
                  </a:txBody>
                  <a:tcPr marL="46803" marR="46803" marT="23402" marB="23402" anchor="ctr"/>
                </a:tc>
                <a:extLst>
                  <a:ext uri="{0D108BD9-81ED-4DB2-BD59-A6C34878D82A}">
                    <a16:rowId xmlns:a16="http://schemas.microsoft.com/office/drawing/2014/main" val="1607428402"/>
                  </a:ext>
                </a:extLst>
              </a:tr>
              <a:tr h="528952">
                <a:tc>
                  <a:txBody>
                    <a:bodyPr/>
                    <a:lstStyle/>
                    <a:p>
                      <a:r>
                        <a:rPr lang="en-US" sz="1400" b="1"/>
                        <a:t>Virtualization Support</a:t>
                      </a:r>
                      <a:endParaRPr lang="en-US" sz="1400"/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AE" sz="1400"/>
                        <a:t>❌ </a:t>
                      </a:r>
                      <a:r>
                        <a:rPr lang="en-US" sz="1400"/>
                        <a:t>None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AE" sz="1400"/>
                        <a:t>✅ </a:t>
                      </a:r>
                      <a:r>
                        <a:rPr lang="en-US" sz="1400"/>
                        <a:t>vCMP (Virtual Guests)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AE" sz="1400"/>
                        <a:t>✅ </a:t>
                      </a:r>
                      <a:r>
                        <a:rPr lang="en-US" sz="1400"/>
                        <a:t>F5OS (Containerized Tenants)</a:t>
                      </a:r>
                    </a:p>
                  </a:txBody>
                  <a:tcPr marL="46803" marR="46803" marT="23402" marB="23402" anchor="ctr"/>
                </a:tc>
                <a:extLst>
                  <a:ext uri="{0D108BD9-81ED-4DB2-BD59-A6C34878D82A}">
                    <a16:rowId xmlns:a16="http://schemas.microsoft.com/office/drawing/2014/main" val="3622723386"/>
                  </a:ext>
                </a:extLst>
              </a:tr>
              <a:tr h="528952">
                <a:tc>
                  <a:txBody>
                    <a:bodyPr/>
                    <a:lstStyle/>
                    <a:p>
                      <a:r>
                        <a:rPr lang="en-US" sz="1400" b="1"/>
                        <a:t>Layers of Management</a:t>
                      </a:r>
                      <a:endParaRPr lang="en-US" sz="1400"/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(TMOS only)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 (vCMP Host + TMOS Guests)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2 (F5OS Platform + TMOS Tenants)</a:t>
                      </a:r>
                    </a:p>
                  </a:txBody>
                  <a:tcPr marL="46803" marR="46803" marT="23402" marB="23402" anchor="ctr"/>
                </a:tc>
                <a:extLst>
                  <a:ext uri="{0D108BD9-81ED-4DB2-BD59-A6C34878D82A}">
                    <a16:rowId xmlns:a16="http://schemas.microsoft.com/office/drawing/2014/main" val="688480289"/>
                  </a:ext>
                </a:extLst>
              </a:tr>
              <a:tr h="528952">
                <a:tc>
                  <a:txBody>
                    <a:bodyPr/>
                    <a:lstStyle/>
                    <a:p>
                      <a:r>
                        <a:rPr lang="en-US" sz="1400" b="1"/>
                        <a:t>Platform Layer OS</a:t>
                      </a:r>
                      <a:endParaRPr lang="en-US" sz="1400"/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TMOS (monolithic)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TMOS with vCMP module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F5OS (Linux + KVM + Kubernetes)</a:t>
                      </a:r>
                    </a:p>
                  </a:txBody>
                  <a:tcPr marL="46803" marR="46803" marT="23402" marB="23402" anchor="ctr"/>
                </a:tc>
                <a:extLst>
                  <a:ext uri="{0D108BD9-81ED-4DB2-BD59-A6C34878D82A}">
                    <a16:rowId xmlns:a16="http://schemas.microsoft.com/office/drawing/2014/main" val="1100425967"/>
                  </a:ext>
                </a:extLst>
              </a:tr>
              <a:tr h="287636">
                <a:tc>
                  <a:txBody>
                    <a:bodyPr/>
                    <a:lstStyle/>
                    <a:p>
                      <a:r>
                        <a:rPr lang="en-US" sz="1400" b="1"/>
                        <a:t>Guest/Tenant OS</a:t>
                      </a:r>
                      <a:endParaRPr lang="en-US" sz="1400"/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pt-BR" sz="1400"/>
                        <a:t>N/A (single TMOS instance)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TMOS (per guest)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TMOS (per tenant)</a:t>
                      </a:r>
                    </a:p>
                  </a:txBody>
                  <a:tcPr marL="46803" marR="46803" marT="23402" marB="23402" anchor="ctr"/>
                </a:tc>
                <a:extLst>
                  <a:ext uri="{0D108BD9-81ED-4DB2-BD59-A6C34878D82A}">
                    <a16:rowId xmlns:a16="http://schemas.microsoft.com/office/drawing/2014/main" val="3284968560"/>
                  </a:ext>
                </a:extLst>
              </a:tr>
              <a:tr h="287636">
                <a:tc>
                  <a:txBody>
                    <a:bodyPr/>
                    <a:lstStyle/>
                    <a:p>
                      <a:r>
                        <a:rPr lang="en-US" sz="1400" b="1"/>
                        <a:t>Interface Configuration</a:t>
                      </a:r>
                      <a:endParaRPr lang="en-US" sz="1400"/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Directly in TMOS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In vCMP Host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In F5OS Platform Layer</a:t>
                      </a:r>
                    </a:p>
                  </a:txBody>
                  <a:tcPr marL="46803" marR="46803" marT="23402" marB="23402" anchor="ctr"/>
                </a:tc>
                <a:extLst>
                  <a:ext uri="{0D108BD9-81ED-4DB2-BD59-A6C34878D82A}">
                    <a16:rowId xmlns:a16="http://schemas.microsoft.com/office/drawing/2014/main" val="1678949314"/>
                  </a:ext>
                </a:extLst>
              </a:tr>
              <a:tr h="429831">
                <a:tc>
                  <a:txBody>
                    <a:bodyPr/>
                    <a:lstStyle/>
                    <a:p>
                      <a:r>
                        <a:rPr lang="en-US" sz="1400" b="1"/>
                        <a:t>VLAN Assignment</a:t>
                      </a:r>
                      <a:endParaRPr lang="en-US" sz="1400"/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Configured in TMOS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Assigned to Guests by Host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Assigned to Tenants by Platform</a:t>
                      </a:r>
                    </a:p>
                  </a:txBody>
                  <a:tcPr marL="46803" marR="46803" marT="23402" marB="23402" anchor="ctr"/>
                </a:tc>
                <a:extLst>
                  <a:ext uri="{0D108BD9-81ED-4DB2-BD59-A6C34878D82A}">
                    <a16:rowId xmlns:a16="http://schemas.microsoft.com/office/drawing/2014/main" val="1812377286"/>
                  </a:ext>
                </a:extLst>
              </a:tr>
              <a:tr h="528952">
                <a:tc>
                  <a:txBody>
                    <a:bodyPr/>
                    <a:lstStyle/>
                    <a:p>
                      <a:r>
                        <a:rPr lang="en-US" sz="1400" b="1"/>
                        <a:t>Interface Aggregation</a:t>
                      </a:r>
                      <a:endParaRPr lang="en-US" sz="1400"/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Trunks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Trunks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LAGs (Link Aggregation Groups)</a:t>
                      </a:r>
                    </a:p>
                  </a:txBody>
                  <a:tcPr marL="46803" marR="46803" marT="23402" marB="23402" anchor="ctr"/>
                </a:tc>
                <a:extLst>
                  <a:ext uri="{0D108BD9-81ED-4DB2-BD59-A6C34878D82A}">
                    <a16:rowId xmlns:a16="http://schemas.microsoft.com/office/drawing/2014/main" val="1844943878"/>
                  </a:ext>
                </a:extLst>
              </a:tr>
              <a:tr h="528952">
                <a:tc>
                  <a:txBody>
                    <a:bodyPr/>
                    <a:lstStyle/>
                    <a:p>
                      <a:r>
                        <a:rPr lang="en-US" sz="1400" b="1"/>
                        <a:t>Network Access Control</a:t>
                      </a:r>
                      <a:endParaRPr lang="en-US" sz="1400"/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Full access via TMOS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Limited to assigned VLANs per guest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Limited to assigned VLANs per tenant</a:t>
                      </a:r>
                    </a:p>
                  </a:txBody>
                  <a:tcPr marL="46803" marR="46803" marT="23402" marB="23402" anchor="ctr"/>
                </a:tc>
                <a:extLst>
                  <a:ext uri="{0D108BD9-81ED-4DB2-BD59-A6C34878D82A}">
                    <a16:rowId xmlns:a16="http://schemas.microsoft.com/office/drawing/2014/main" val="4168299748"/>
                  </a:ext>
                </a:extLst>
              </a:tr>
              <a:tr h="614043">
                <a:tc>
                  <a:txBody>
                    <a:bodyPr/>
                    <a:lstStyle/>
                    <a:p>
                      <a:r>
                        <a:rPr lang="en-US" sz="1400" b="1"/>
                        <a:t>Monitoring – Networking</a:t>
                      </a:r>
                      <a:endParaRPr lang="en-US" sz="1400"/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Done in TMOS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TMOS MIBs (Host + Guest)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F5OS SNMP MIBs (platform) + TMOS in tenants</a:t>
                      </a:r>
                    </a:p>
                  </a:txBody>
                  <a:tcPr marL="46803" marR="46803" marT="23402" marB="23402" anchor="ctr"/>
                </a:tc>
                <a:extLst>
                  <a:ext uri="{0D108BD9-81ED-4DB2-BD59-A6C34878D82A}">
                    <a16:rowId xmlns:a16="http://schemas.microsoft.com/office/drawing/2014/main" val="1116971821"/>
                  </a:ext>
                </a:extLst>
              </a:tr>
              <a:tr h="429831">
                <a:tc>
                  <a:txBody>
                    <a:bodyPr/>
                    <a:lstStyle/>
                    <a:p>
                      <a:r>
                        <a:rPr lang="en-US" sz="1400" b="1"/>
                        <a:t>Monitoring – Application</a:t>
                      </a:r>
                      <a:endParaRPr lang="en-US" sz="1400"/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TMOS SNMP MIBs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TMOS MIBs in guest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TMOS MIBs in tenant</a:t>
                      </a:r>
                    </a:p>
                  </a:txBody>
                  <a:tcPr marL="46803" marR="46803" marT="23402" marB="23402" anchor="ctr"/>
                </a:tc>
                <a:extLst>
                  <a:ext uri="{0D108BD9-81ED-4DB2-BD59-A6C34878D82A}">
                    <a16:rowId xmlns:a16="http://schemas.microsoft.com/office/drawing/2014/main" val="2478255241"/>
                  </a:ext>
                </a:extLst>
              </a:tr>
              <a:tr h="528952">
                <a:tc>
                  <a:txBody>
                    <a:bodyPr/>
                    <a:lstStyle/>
                    <a:p>
                      <a:r>
                        <a:rPr lang="en-US" sz="1400" b="1"/>
                        <a:t>API Support</a:t>
                      </a:r>
                      <a:endParaRPr lang="en-US" sz="1400"/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TMOS iControl REST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TMOS iControl REST (per guest)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F5OS APIs + TMOS iControl REST (per tenant)</a:t>
                      </a:r>
                    </a:p>
                  </a:txBody>
                  <a:tcPr marL="46803" marR="46803" marT="23402" marB="23402" anchor="ctr"/>
                </a:tc>
                <a:extLst>
                  <a:ext uri="{0D108BD9-81ED-4DB2-BD59-A6C34878D82A}">
                    <a16:rowId xmlns:a16="http://schemas.microsoft.com/office/drawing/2014/main" val="1890875141"/>
                  </a:ext>
                </a:extLst>
              </a:tr>
              <a:tr h="528952">
                <a:tc>
                  <a:txBody>
                    <a:bodyPr/>
                    <a:lstStyle/>
                    <a:p>
                      <a:r>
                        <a:rPr lang="en-US" sz="1400" b="1"/>
                        <a:t>Use Case</a:t>
                      </a:r>
                      <a:endParaRPr lang="en-US" sz="1400"/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Simpler deployments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Multi-tenant, flexible</a:t>
                      </a:r>
                    </a:p>
                  </a:txBody>
                  <a:tcPr marL="46803" marR="46803" marT="23402" marB="23402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Modern, API-driven, cloud-aligned architecture</a:t>
                      </a:r>
                    </a:p>
                  </a:txBody>
                  <a:tcPr marL="46803" marR="46803" marT="23402" marB="23402" anchor="ctr"/>
                </a:tc>
                <a:extLst>
                  <a:ext uri="{0D108BD9-81ED-4DB2-BD59-A6C34878D82A}">
                    <a16:rowId xmlns:a16="http://schemas.microsoft.com/office/drawing/2014/main" val="1026837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07749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342EE1-43E5-4AFB-895D-B61B9656DC14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{B0C967D9-55B0-4D56-ADF1-014974950D0B}tf33713516_win32</Template>
  <TotalTime>5972</TotalTime>
  <Words>727</Words>
  <Application>Microsoft Office PowerPoint</Application>
  <PresentationFormat>Widescreen</PresentationFormat>
  <Paragraphs>130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Walbaum Display</vt:lpstr>
      <vt:lpstr>Wingdings</vt:lpstr>
      <vt:lpstr>3DFloatVTI</vt:lpstr>
      <vt:lpstr>F5 rSeries Learning with Alexander S</vt:lpstr>
      <vt:lpstr>Agenda    </vt:lpstr>
      <vt:lpstr>Chapter 01 -  iSeries to rSeries  </vt:lpstr>
      <vt:lpstr>1. iSeries to rSeries :  iSeries Non-Virtualized Model </vt:lpstr>
      <vt:lpstr>1. iSeries to rSeries :  iSeries Virtualized Model</vt:lpstr>
      <vt:lpstr>1. iSeries to rSeries :  rSeries must virtualized</vt:lpstr>
      <vt:lpstr>1. iSeries to rSeries :  rSeries Virtualized Model</vt:lpstr>
      <vt:lpstr>1. iSeries to rSeries – Both support virtualization</vt:lpstr>
      <vt:lpstr>1. iSeries to rSeries – Comparison</vt:lpstr>
      <vt:lpstr>Please continue by watching the next video.   Next video is - rSeries Basic Setup – 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F5 rSeries Learning with Alexander S</dc:title>
  <dc:creator>Alexander Sellapillai</dc:creator>
  <cp:lastModifiedBy>Alexander Sellapillai</cp:lastModifiedBy>
  <cp:revision>39</cp:revision>
  <dcterms:created xsi:type="dcterms:W3CDTF">2025-06-06T10:05:20Z</dcterms:created>
  <dcterms:modified xsi:type="dcterms:W3CDTF">2025-06-14T13:32:13Z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